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Montserrat" panose="00000500000000000000" pitchFamily="2" charset="0"/>
      <p:regular r:id="rId10"/>
    </p:embeddedFont>
    <p:embeddedFont>
      <p:font typeface="Montserrat Bold" panose="020B0604020202020204" charset="0"/>
      <p:bold r:id="rId11"/>
    </p:embeddedFont>
    <p:embeddedFont>
      <p:font typeface="Open Sans" panose="020B0606030504020204" pitchFamily="34" charset="0"/>
      <p:regular r:id="rId12"/>
    </p:embeddedFont>
    <p:embeddedFont>
      <p:font typeface="Poppins Bold" panose="020B0604020202020204" charset="0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33" d="100"/>
          <a:sy n="33" d="100"/>
        </p:scale>
        <p:origin x="1536" y="4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2.sv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70864" y="3317589"/>
            <a:ext cx="12746271" cy="3819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850"/>
              </a:lnSpc>
            </a:pPr>
            <a:r>
              <a:rPr lang="en-US" sz="1350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E-COMMERCE IN NEPAL</a:t>
            </a:r>
          </a:p>
        </p:txBody>
      </p:sp>
      <p:sp>
        <p:nvSpPr>
          <p:cNvPr id="3" name="Freeform 3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7558567" y="7922448"/>
            <a:ext cx="6989044" cy="0"/>
          </a:xfrm>
          <a:prstGeom prst="line">
            <a:avLst/>
          </a:prstGeom>
          <a:ln w="66675" cap="flat">
            <a:gradFill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740388" y="7553825"/>
            <a:ext cx="3981900" cy="737246"/>
            <a:chOff x="0" y="0"/>
            <a:chExt cx="2194986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94986" cy="406400"/>
            </a:xfrm>
            <a:custGeom>
              <a:avLst/>
              <a:gdLst/>
              <a:ahLst/>
              <a:cxnLst/>
              <a:rect l="l" t="t" r="r" b="b"/>
              <a:pathLst>
                <a:path w="2194986" h="406400">
                  <a:moveTo>
                    <a:pt x="1991786" y="0"/>
                  </a:moveTo>
                  <a:cubicBezTo>
                    <a:pt x="2104010" y="0"/>
                    <a:pt x="2194986" y="90976"/>
                    <a:pt x="2194986" y="203200"/>
                  </a:cubicBezTo>
                  <a:cubicBezTo>
                    <a:pt x="2194986" y="315424"/>
                    <a:pt x="2104010" y="406400"/>
                    <a:pt x="199178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2194986" cy="454025"/>
            </a:xfrm>
            <a:prstGeom prst="rect">
              <a:avLst/>
            </a:prstGeom>
          </p:spPr>
          <p:txBody>
            <a:bodyPr lIns="31690" tIns="31690" rIns="31690" bIns="31690" rtlCol="0" anchor="ctr"/>
            <a:lstStyle/>
            <a:p>
              <a:pPr marL="0" lvl="0" indent="0" algn="ctr">
                <a:lnSpc>
                  <a:spcPts val="322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54367" y="8594705"/>
            <a:ext cx="425077" cy="42507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429463" y="8593190"/>
            <a:ext cx="293547" cy="293547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5281456" y="2581823"/>
            <a:ext cx="1137437" cy="1137437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5850174" y="4027160"/>
            <a:ext cx="349058" cy="349058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418546" y="8807243"/>
            <a:ext cx="1971124" cy="1971124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2425708" y="3374103"/>
            <a:ext cx="345156" cy="345156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744194" y="3269541"/>
            <a:ext cx="155786" cy="155786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8" name="TextBox 2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1880696" y="1055868"/>
            <a:ext cx="4709806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455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Ecommerce in Nepal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5559228" y="3012743"/>
            <a:ext cx="7169544" cy="456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15"/>
              </a:lnSpc>
            </a:pPr>
            <a:r>
              <a:rPr lang="en-US" sz="2655" b="1" spc="1502">
                <a:solidFill>
                  <a:srgbClr val="4EA46A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PRESENTAION 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982323" y="7691685"/>
            <a:ext cx="3498031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35"/>
              </a:lnSpc>
            </a:pPr>
            <a:r>
              <a:rPr lang="en-US" sz="2455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By: Aashish Subedi</a:t>
            </a:r>
          </a:p>
        </p:txBody>
      </p:sp>
      <p:grpSp>
        <p:nvGrpSpPr>
          <p:cNvPr id="32" name="Group 4"/>
          <p:cNvGrpSpPr/>
          <p:nvPr/>
        </p:nvGrpSpPr>
        <p:grpSpPr>
          <a:xfrm>
            <a:off x="-5028940" y="114300"/>
            <a:ext cx="3921283" cy="4999892"/>
            <a:chOff x="0" y="0"/>
            <a:chExt cx="5228377" cy="6666523"/>
          </a:xfrm>
        </p:grpSpPr>
        <p:pic>
          <p:nvPicPr>
            <p:cNvPr id="33" name="Picture 5"/>
            <p:cNvPicPr>
              <a:picLocks noChangeAspect="1"/>
            </p:cNvPicPr>
            <p:nvPr/>
          </p:nvPicPr>
          <p:blipFill>
            <a:blip r:embed="rId4"/>
            <a:srcRect l="24903" r="24903"/>
            <a:stretch>
              <a:fillRect/>
            </a:stretch>
          </p:blipFill>
          <p:spPr>
            <a:xfrm>
              <a:off x="0" y="0"/>
              <a:ext cx="5228377" cy="6666523"/>
            </a:xfrm>
            <a:prstGeom prst="rect">
              <a:avLst/>
            </a:prstGeom>
          </p:spPr>
        </p:pic>
      </p:grpSp>
      <p:grpSp>
        <p:nvGrpSpPr>
          <p:cNvPr id="34" name="Group 2"/>
          <p:cNvGrpSpPr/>
          <p:nvPr/>
        </p:nvGrpSpPr>
        <p:grpSpPr>
          <a:xfrm>
            <a:off x="18973722" y="-38038"/>
            <a:ext cx="5360060" cy="6850318"/>
            <a:chOff x="0" y="0"/>
            <a:chExt cx="7146747" cy="9133757"/>
          </a:xfrm>
        </p:grpSpPr>
        <p:pic>
          <p:nvPicPr>
            <p:cNvPr id="35" name="Picture 3"/>
            <p:cNvPicPr>
              <a:picLocks noChangeAspect="1"/>
            </p:cNvPicPr>
            <p:nvPr/>
          </p:nvPicPr>
          <p:blipFill>
            <a:blip r:embed="rId5"/>
            <a:srcRect l="1248" r="1248"/>
            <a:stretch>
              <a:fillRect/>
            </a:stretch>
          </p:blipFill>
          <p:spPr>
            <a:xfrm>
              <a:off x="0" y="0"/>
              <a:ext cx="7146747" cy="913375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623648" y="2407982"/>
            <a:ext cx="5360060" cy="6850318"/>
            <a:chOff x="0" y="0"/>
            <a:chExt cx="7146747" cy="9133757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248" r="1248"/>
            <a:stretch>
              <a:fillRect/>
            </a:stretch>
          </p:blipFill>
          <p:spPr>
            <a:xfrm>
              <a:off x="0" y="0"/>
              <a:ext cx="7146747" cy="9133757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848110" y="3933825"/>
            <a:ext cx="3921283" cy="4999892"/>
            <a:chOff x="0" y="0"/>
            <a:chExt cx="5228377" cy="6666523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l="24903" r="24903"/>
            <a:stretch>
              <a:fillRect/>
            </a:stretch>
          </p:blipFill>
          <p:spPr>
            <a:xfrm>
              <a:off x="0" y="0"/>
              <a:ext cx="5228377" cy="6666523"/>
            </a:xfrm>
            <a:prstGeom prst="rect">
              <a:avLst/>
            </a:prstGeom>
          </p:spPr>
        </p:pic>
      </p:grpSp>
      <p:sp>
        <p:nvSpPr>
          <p:cNvPr id="6" name="Freeform 6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6684564" y="9301438"/>
            <a:ext cx="1971124" cy="1971124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649281" y="1848144"/>
            <a:ext cx="223236" cy="223236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6684564" y="8712272"/>
            <a:ext cx="1092056" cy="1092056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6649281" y="2071380"/>
            <a:ext cx="8415794" cy="1063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5"/>
              </a:lnSpc>
            </a:pPr>
            <a:r>
              <a:rPr lang="en-US" sz="698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Introduction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880696" y="1055868"/>
            <a:ext cx="3888697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455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E-commerce in Nepal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760899" y="3800475"/>
            <a:ext cx="9032971" cy="2286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590"/>
              </a:lnSpc>
              <a:spcBef>
                <a:spcPct val="0"/>
              </a:spcBef>
            </a:pPr>
            <a:r>
              <a:rPr lang="en-US" sz="27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E-commerce is the modern way of shopping—buying and selling products online anytime, anywhere. It brings convenience, variety, and great deals right to your fingertips!"</a:t>
            </a:r>
          </a:p>
        </p:txBody>
      </p:sp>
      <p:grpSp>
        <p:nvGrpSpPr>
          <p:cNvPr id="19" name="Group 4">
            <a:extLst>
              <a:ext uri="{FF2B5EF4-FFF2-40B4-BE49-F238E27FC236}">
                <a16:creationId xmlns:a16="http://schemas.microsoft.com/office/drawing/2014/main" id="{61FDCAD9-58F1-2BD2-F34C-C2A3C3EF3703}"/>
              </a:ext>
            </a:extLst>
          </p:cNvPr>
          <p:cNvGrpSpPr/>
          <p:nvPr/>
        </p:nvGrpSpPr>
        <p:grpSpPr>
          <a:xfrm>
            <a:off x="18687643" y="0"/>
            <a:ext cx="5206472" cy="6850318"/>
            <a:chOff x="0" y="0"/>
            <a:chExt cx="6941963" cy="9133757"/>
          </a:xfrm>
        </p:grpSpPr>
        <p:pic>
          <p:nvPicPr>
            <p:cNvPr id="20" name="Picture 5">
              <a:extLst>
                <a:ext uri="{FF2B5EF4-FFF2-40B4-BE49-F238E27FC236}">
                  <a16:creationId xmlns:a16="http://schemas.microsoft.com/office/drawing/2014/main" id="{285BB55D-FF1B-AE35-9BAA-2C33D56C755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r="42997"/>
            <a:stretch>
              <a:fillRect/>
            </a:stretch>
          </p:blipFill>
          <p:spPr>
            <a:xfrm>
              <a:off x="0" y="0"/>
              <a:ext cx="6941963" cy="9133757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679444" y="5250281"/>
            <a:ext cx="8871816" cy="355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408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sz="24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C</a:t>
            </a:r>
            <a:r>
              <a:rPr lang="en-US" sz="2400" u="none" strike="noStrik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onvenience: Customers can shop anytime and from anywhere.</a:t>
            </a:r>
          </a:p>
          <a:p>
            <a:pPr marL="518160" lvl="1" indent="-259080" algn="l">
              <a:lnSpc>
                <a:spcPts val="408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sz="2400" u="none" strike="noStrik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Wider Product Variety: E-commerce provides access to a large range of products in one place.</a:t>
            </a:r>
          </a:p>
          <a:p>
            <a:pPr marL="518160" lvl="1" indent="-259080" algn="l">
              <a:lnSpc>
                <a:spcPts val="4080"/>
              </a:lnSpc>
              <a:spcBef>
                <a:spcPct val="0"/>
              </a:spcBef>
              <a:buFont typeface="Arial" panose="020B0604020202020204"/>
              <a:buChar char="•"/>
            </a:pPr>
            <a:r>
              <a:rPr lang="en-US" sz="2400" u="none" strike="noStrik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Lower Prices: Online stores often offer better prices due to lower operating costs.</a:t>
            </a:r>
          </a:p>
          <a:p>
            <a:pPr marL="0" lvl="0" indent="0" algn="l">
              <a:lnSpc>
                <a:spcPts val="4080"/>
              </a:lnSpc>
              <a:spcBef>
                <a:spcPct val="0"/>
              </a:spcBef>
            </a:pPr>
            <a:endParaRPr lang="en-US" sz="2400" u="none" strike="noStrike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2052828" y="2407982"/>
            <a:ext cx="5206472" cy="6850318"/>
            <a:chOff x="0" y="0"/>
            <a:chExt cx="6941963" cy="913375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 r="42997"/>
            <a:stretch>
              <a:fillRect/>
            </a:stretch>
          </p:blipFill>
          <p:spPr>
            <a:xfrm>
              <a:off x="0" y="0"/>
              <a:ext cx="6941963" cy="9133757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9961431" y="8092090"/>
            <a:ext cx="283334" cy="28333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-291680" y="9301438"/>
            <a:ext cx="1971124" cy="197112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8805426" y="1544562"/>
            <a:ext cx="223236" cy="223236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880696" y="1055868"/>
            <a:ext cx="4898784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455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E-commerce in Nepal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880696" y="2728948"/>
            <a:ext cx="8983857" cy="212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5"/>
              </a:lnSpc>
            </a:pPr>
            <a:r>
              <a:rPr lang="en-US" sz="698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Advantages of E-commerce</a:t>
            </a:r>
          </a:p>
        </p:txBody>
      </p:sp>
      <p:grpSp>
        <p:nvGrpSpPr>
          <p:cNvPr id="17" name="Group 12">
            <a:extLst>
              <a:ext uri="{FF2B5EF4-FFF2-40B4-BE49-F238E27FC236}">
                <a16:creationId xmlns:a16="http://schemas.microsoft.com/office/drawing/2014/main" id="{D7627852-8162-9166-A23C-B7C66A6E9C84}"/>
              </a:ext>
            </a:extLst>
          </p:cNvPr>
          <p:cNvGrpSpPr/>
          <p:nvPr/>
        </p:nvGrpSpPr>
        <p:grpSpPr>
          <a:xfrm>
            <a:off x="7064096" y="10477500"/>
            <a:ext cx="4159808" cy="4765313"/>
            <a:chOff x="0" y="0"/>
            <a:chExt cx="5546411" cy="6353751"/>
          </a:xfrm>
        </p:grpSpPr>
        <p:pic>
          <p:nvPicPr>
            <p:cNvPr id="18" name="Picture 13">
              <a:extLst>
                <a:ext uri="{FF2B5EF4-FFF2-40B4-BE49-F238E27FC236}">
                  <a16:creationId xmlns:a16="http://schemas.microsoft.com/office/drawing/2014/main" id="{EFA4F397-6412-CF3D-C7AA-2B82F9D88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6353" r="6353"/>
            <a:stretch>
              <a:fillRect/>
            </a:stretch>
          </p:blipFill>
          <p:spPr>
            <a:xfrm>
              <a:off x="0" y="0"/>
              <a:ext cx="5546411" cy="635375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5357735" y="2094475"/>
            <a:ext cx="223236" cy="223236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6914144" y="4949440"/>
            <a:ext cx="345156" cy="345156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684564" y="9301438"/>
            <a:ext cx="1971124" cy="197112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9310" y="2566783"/>
            <a:ext cx="4159808" cy="4765313"/>
            <a:chOff x="0" y="0"/>
            <a:chExt cx="5546411" cy="6353751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4"/>
            <a:srcRect l="6353" r="6353"/>
            <a:stretch>
              <a:fillRect/>
            </a:stretch>
          </p:blipFill>
          <p:spPr>
            <a:xfrm>
              <a:off x="0" y="0"/>
              <a:ext cx="5546411" cy="6353751"/>
            </a:xfrm>
            <a:prstGeom prst="rect">
              <a:avLst/>
            </a:prstGeom>
          </p:spPr>
        </p:pic>
      </p:grpSp>
      <p:sp>
        <p:nvSpPr>
          <p:cNvPr id="14" name="TextBox 14"/>
          <p:cNvSpPr txBox="1"/>
          <p:nvPr/>
        </p:nvSpPr>
        <p:spPr>
          <a:xfrm>
            <a:off x="5178279" y="2317711"/>
            <a:ext cx="11006693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5"/>
              </a:lnSpc>
            </a:pPr>
            <a:r>
              <a:rPr lang="en-US" sz="698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Disadvantages of E-commerce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80696" y="1055868"/>
            <a:ext cx="4691586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455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E-commerce in Nepal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042544" y="5029200"/>
            <a:ext cx="11278163" cy="343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0" lvl="1" indent="-248285" algn="l">
              <a:lnSpc>
                <a:spcPts val="3910"/>
              </a:lnSpc>
              <a:buFont typeface="Arial" panose="020B0604020202020204"/>
              <a:buChar char="•"/>
            </a:pPr>
            <a:r>
              <a:rPr lang="en-US" sz="23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Lack of Physical Inspection: Customers cannot touch or test products before buying.</a:t>
            </a:r>
          </a:p>
          <a:p>
            <a:pPr marL="496570" lvl="1" indent="-248285" algn="l">
              <a:lnSpc>
                <a:spcPts val="3910"/>
              </a:lnSpc>
              <a:buFont typeface="Arial" panose="020B0604020202020204"/>
              <a:buChar char="•"/>
            </a:pPr>
            <a:r>
              <a:rPr lang="en-US" sz="23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Security &amp; Privacy Risks: Online transactions may be vulnerable to fraud or data breaches.</a:t>
            </a:r>
          </a:p>
          <a:p>
            <a:pPr marL="496570" lvl="1" indent="-248285" algn="l">
              <a:lnSpc>
                <a:spcPts val="3910"/>
              </a:lnSpc>
              <a:buFont typeface="Arial" panose="020B0604020202020204"/>
              <a:buChar char="•"/>
            </a:pPr>
            <a:r>
              <a:rPr lang="en-US" sz="23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Dependency on Internet &amp; Technology: Poor connectivity or technical issues can interrupt shopping or transactions.</a:t>
            </a:r>
          </a:p>
          <a:p>
            <a:pPr marL="0" lvl="0" indent="0" algn="l">
              <a:lnSpc>
                <a:spcPts val="3910"/>
              </a:lnSpc>
              <a:spcBef>
                <a:spcPct val="0"/>
              </a:spcBef>
            </a:pPr>
            <a:endParaRPr lang="en-US" sz="2300">
              <a:solidFill>
                <a:srgbClr val="FFFFFF">
                  <a:alpha val="80000"/>
                </a:srgbClr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7" name="Group 4">
            <a:extLst>
              <a:ext uri="{FF2B5EF4-FFF2-40B4-BE49-F238E27FC236}">
                <a16:creationId xmlns:a16="http://schemas.microsoft.com/office/drawing/2014/main" id="{E805D3FA-B5A5-28BD-FCD2-088A14D091F4}"/>
              </a:ext>
            </a:extLst>
          </p:cNvPr>
          <p:cNvGrpSpPr/>
          <p:nvPr/>
        </p:nvGrpSpPr>
        <p:grpSpPr>
          <a:xfrm>
            <a:off x="5814241" y="10629900"/>
            <a:ext cx="7308480" cy="4233479"/>
            <a:chOff x="0" y="0"/>
            <a:chExt cx="9744640" cy="5644639"/>
          </a:xfrm>
        </p:grpSpPr>
        <p:pic>
          <p:nvPicPr>
            <p:cNvPr id="18" name="Picture 5">
              <a:extLst>
                <a:ext uri="{FF2B5EF4-FFF2-40B4-BE49-F238E27FC236}">
                  <a16:creationId xmlns:a16="http://schemas.microsoft.com/office/drawing/2014/main" id="{79CE87EB-4717-CCD4-25B4-F1860D0FFC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21037" b="21037"/>
            <a:stretch>
              <a:fillRect/>
            </a:stretch>
          </p:blipFill>
          <p:spPr>
            <a:xfrm>
              <a:off x="0" y="0"/>
              <a:ext cx="9744640" cy="564463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51182" y="3779491"/>
            <a:ext cx="10536112" cy="3940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70" lvl="1" indent="-248285" algn="l">
              <a:lnSpc>
                <a:spcPts val="3910"/>
              </a:lnSpc>
              <a:buFont typeface="Arial" panose="020B0604020202020204"/>
              <a:buChar char="•"/>
            </a:pPr>
            <a:r>
              <a:rPr lang="en-US" sz="2300" b="1" spc="149">
                <a:solidFill>
                  <a:srgbClr val="ECECED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B2C (Business to Consumer): Businesses sell products or services directly to customers.</a:t>
            </a:r>
          </a:p>
          <a:p>
            <a:pPr marL="496570" lvl="1" indent="-248285" algn="l">
              <a:lnSpc>
                <a:spcPts val="3910"/>
              </a:lnSpc>
              <a:buFont typeface="Arial" panose="020B0604020202020204"/>
              <a:buChar char="•"/>
            </a:pPr>
            <a:r>
              <a:rPr lang="en-US" sz="2300" b="1" spc="149">
                <a:solidFill>
                  <a:srgbClr val="ECECED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B2B (Business to Business): Businesses sell to other businesses.</a:t>
            </a:r>
          </a:p>
          <a:p>
            <a:pPr marL="496570" lvl="1" indent="-248285" algn="l">
              <a:lnSpc>
                <a:spcPts val="3910"/>
              </a:lnSpc>
              <a:buFont typeface="Arial" panose="020B0604020202020204"/>
              <a:buChar char="•"/>
            </a:pPr>
            <a:r>
              <a:rPr lang="en-US" sz="2300" b="1" spc="149">
                <a:solidFill>
                  <a:srgbClr val="ECECED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C2C (Consumer to Consumer): Consumers sell products or services to other consumers through online platforms.</a:t>
            </a:r>
          </a:p>
          <a:p>
            <a:pPr marL="496570" lvl="1" indent="-248285" algn="l">
              <a:lnSpc>
                <a:spcPts val="3910"/>
              </a:lnSpc>
              <a:buFont typeface="Arial" panose="020B0604020202020204"/>
              <a:buChar char="•"/>
            </a:pPr>
            <a:r>
              <a:rPr lang="en-US" sz="2300" b="1" spc="149">
                <a:solidFill>
                  <a:srgbClr val="ECECED"/>
                </a:solidFill>
                <a:latin typeface="Poppins Bold" panose="00000800000000000000"/>
                <a:ea typeface="Poppins Bold" panose="00000800000000000000"/>
                <a:cs typeface="Poppins Bold" panose="00000800000000000000"/>
                <a:sym typeface="Poppins Bold" panose="00000800000000000000"/>
              </a:rPr>
              <a:t>C2B (Consumer to Business): Individuals offer products or services to businesses (e.g., freelancers, influencers).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1434198" y="2516836"/>
            <a:ext cx="7308480" cy="4233479"/>
            <a:chOff x="0" y="0"/>
            <a:chExt cx="9744640" cy="56446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 t="21037" b="21037"/>
            <a:stretch>
              <a:fillRect/>
            </a:stretch>
          </p:blipFill>
          <p:spPr>
            <a:xfrm>
              <a:off x="0" y="0"/>
              <a:ext cx="9744640" cy="5644639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8920764" y="1736979"/>
            <a:ext cx="223236" cy="223236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684564" y="9301438"/>
            <a:ext cx="1971124" cy="1971124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880696" y="1055868"/>
            <a:ext cx="4491928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455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E-commerce in Nepal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05464" y="2688878"/>
            <a:ext cx="8983857" cy="92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95"/>
              </a:lnSpc>
            </a:pPr>
            <a:r>
              <a:rPr lang="en-US" sz="608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Types of E-commerce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187589" y="8038960"/>
            <a:ext cx="223236" cy="223236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AD9F1BC4-8CC9-064E-67B4-6E420E2800C6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9089582" y="-307009"/>
            <a:ext cx="4483735" cy="5647690"/>
          </a:xfrm>
          <a:prstGeom prst="rect">
            <a:avLst/>
          </a:prstGeom>
        </p:spPr>
      </p:pic>
      <p:sp>
        <p:nvSpPr>
          <p:cNvPr id="18" name="Freeform 15">
            <a:extLst>
              <a:ext uri="{FF2B5EF4-FFF2-40B4-BE49-F238E27FC236}">
                <a16:creationId xmlns:a16="http://schemas.microsoft.com/office/drawing/2014/main" id="{7EB8B973-0694-D335-63DE-484CB3E5E5E6}"/>
              </a:ext>
            </a:extLst>
          </p:cNvPr>
          <p:cNvSpPr/>
          <p:nvPr/>
        </p:nvSpPr>
        <p:spPr>
          <a:xfrm>
            <a:off x="-4517590" y="13103"/>
            <a:ext cx="4500615" cy="3473912"/>
          </a:xfrm>
          <a:custGeom>
            <a:avLst/>
            <a:gdLst/>
            <a:ahLst/>
            <a:cxnLst/>
            <a:rect l="l" t="t" r="r" b="b"/>
            <a:pathLst>
              <a:path w="4500615" h="3473912">
                <a:moveTo>
                  <a:pt x="0" y="0"/>
                </a:moveTo>
                <a:lnTo>
                  <a:pt x="4500615" y="0"/>
                </a:lnTo>
                <a:lnTo>
                  <a:pt x="4500615" y="3473913"/>
                </a:lnTo>
                <a:lnTo>
                  <a:pt x="0" y="347391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3131BD83-794D-B94D-E6A9-C82721039B81}"/>
              </a:ext>
            </a:extLst>
          </p:cNvPr>
          <p:cNvSpPr/>
          <p:nvPr/>
        </p:nvSpPr>
        <p:spPr>
          <a:xfrm>
            <a:off x="-4876800" y="7429840"/>
            <a:ext cx="4476161" cy="2873137"/>
          </a:xfrm>
          <a:custGeom>
            <a:avLst/>
            <a:gdLst/>
            <a:ahLst/>
            <a:cxnLst/>
            <a:rect l="l" t="t" r="r" b="b"/>
            <a:pathLst>
              <a:path w="4476161" h="2873137">
                <a:moveTo>
                  <a:pt x="0" y="0"/>
                </a:moveTo>
                <a:lnTo>
                  <a:pt x="4476160" y="0"/>
                </a:lnTo>
                <a:lnTo>
                  <a:pt x="4476160" y="2873136"/>
                </a:lnTo>
                <a:lnTo>
                  <a:pt x="0" y="28731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350" r="-1350"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41718" y="496756"/>
            <a:ext cx="11099919" cy="1063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5"/>
              </a:lnSpc>
            </a:pPr>
            <a:r>
              <a:rPr lang="en-US" sz="698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E-commerce in Nepal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6684564" y="496756"/>
            <a:ext cx="223236" cy="2232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223481" y="8341723"/>
            <a:ext cx="345156" cy="34515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84564" y="9301438"/>
            <a:ext cx="1971124" cy="197112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3707826" y="1657045"/>
            <a:ext cx="4476161" cy="2873137"/>
          </a:xfrm>
          <a:custGeom>
            <a:avLst/>
            <a:gdLst/>
            <a:ahLst/>
            <a:cxnLst/>
            <a:rect l="l" t="t" r="r" b="b"/>
            <a:pathLst>
              <a:path w="4476161" h="2873137">
                <a:moveTo>
                  <a:pt x="0" y="0"/>
                </a:moveTo>
                <a:lnTo>
                  <a:pt x="4476160" y="0"/>
                </a:lnTo>
                <a:lnTo>
                  <a:pt x="4476160" y="2873136"/>
                </a:lnTo>
                <a:lnTo>
                  <a:pt x="0" y="28731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50" r="-1350"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6513316" y="5418316"/>
            <a:ext cx="4500615" cy="3473912"/>
          </a:xfrm>
          <a:custGeom>
            <a:avLst/>
            <a:gdLst/>
            <a:ahLst/>
            <a:cxnLst/>
            <a:rect l="l" t="t" r="r" b="b"/>
            <a:pathLst>
              <a:path w="4500615" h="3473912">
                <a:moveTo>
                  <a:pt x="0" y="0"/>
                </a:moveTo>
                <a:lnTo>
                  <a:pt x="4500615" y="0"/>
                </a:lnTo>
                <a:lnTo>
                  <a:pt x="4500615" y="3473913"/>
                </a:lnTo>
                <a:lnTo>
                  <a:pt x="0" y="34739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6513316" y="1953152"/>
            <a:ext cx="7068791" cy="2223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Daraz Nepal:</a:t>
            </a:r>
            <a:r>
              <a:rPr lang="en-US" sz="32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The largest online marketplace offering a wide range of products with regular sales and multiple payment options.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219209" y="5625556"/>
            <a:ext cx="7068791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HamroBazar: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219209" y="6115777"/>
            <a:ext cx="7068791" cy="2031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A popular platform for buying and selling new and second-hand items, including electronics, vehicles, and real estate.</a:t>
            </a:r>
          </a:p>
        </p:txBody>
      </p:sp>
      <p:pic>
        <p:nvPicPr>
          <p:cNvPr id="19" name="Picture 18"/>
          <p:cNvPicPr/>
          <p:nvPr/>
        </p:nvPicPr>
        <p:blipFill>
          <a:blip r:embed="rId4"/>
          <a:stretch>
            <a:fillRect/>
          </a:stretch>
        </p:blipFill>
        <p:spPr>
          <a:xfrm>
            <a:off x="457200" y="2781300"/>
            <a:ext cx="4483735" cy="56476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B211695-5ED0-38C2-17B3-5C9621E2365D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-7641711" y="1028700"/>
            <a:ext cx="6526530" cy="6451600"/>
          </a:xfrm>
          <a:prstGeom prst="rect">
            <a:avLst/>
          </a:prstGeom>
        </p:spPr>
      </p:pic>
      <p:sp>
        <p:nvSpPr>
          <p:cNvPr id="4" name="Freeform 15">
            <a:extLst>
              <a:ext uri="{FF2B5EF4-FFF2-40B4-BE49-F238E27FC236}">
                <a16:creationId xmlns:a16="http://schemas.microsoft.com/office/drawing/2014/main" id="{F47D349F-F3F9-A4F1-E350-B05D0CA2A723}"/>
              </a:ext>
            </a:extLst>
          </p:cNvPr>
          <p:cNvSpPr/>
          <p:nvPr/>
        </p:nvSpPr>
        <p:spPr>
          <a:xfrm>
            <a:off x="-5985739" y="7873184"/>
            <a:ext cx="3214586" cy="3214586"/>
          </a:xfrm>
          <a:custGeom>
            <a:avLst/>
            <a:gdLst/>
            <a:ahLst/>
            <a:cxnLst/>
            <a:rect l="l" t="t" r="r" b="b"/>
            <a:pathLst>
              <a:path w="3214586" h="3214586">
                <a:moveTo>
                  <a:pt x="0" y="0"/>
                </a:moveTo>
                <a:lnTo>
                  <a:pt x="3214586" y="0"/>
                </a:lnTo>
                <a:lnTo>
                  <a:pt x="3214586" y="3214586"/>
                </a:lnTo>
                <a:lnTo>
                  <a:pt x="0" y="32145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20" name="Freeform 14">
            <a:extLst>
              <a:ext uri="{FF2B5EF4-FFF2-40B4-BE49-F238E27FC236}">
                <a16:creationId xmlns:a16="http://schemas.microsoft.com/office/drawing/2014/main" id="{A404C877-33BC-B32D-B013-46CFD0A7B98A}"/>
              </a:ext>
            </a:extLst>
          </p:cNvPr>
          <p:cNvSpPr/>
          <p:nvPr/>
        </p:nvSpPr>
        <p:spPr>
          <a:xfrm>
            <a:off x="-2083502" y="10287000"/>
            <a:ext cx="4167004" cy="2666883"/>
          </a:xfrm>
          <a:custGeom>
            <a:avLst/>
            <a:gdLst/>
            <a:ahLst/>
            <a:cxnLst/>
            <a:rect l="l" t="t" r="r" b="b"/>
            <a:pathLst>
              <a:path w="4167004" h="2666883">
                <a:moveTo>
                  <a:pt x="0" y="0"/>
                </a:moveTo>
                <a:lnTo>
                  <a:pt x="4167004" y="0"/>
                </a:lnTo>
                <a:lnTo>
                  <a:pt x="4167004" y="2666883"/>
                </a:lnTo>
                <a:lnTo>
                  <a:pt x="0" y="266688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441718" y="496756"/>
            <a:ext cx="11099919" cy="1063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75"/>
              </a:lnSpc>
            </a:pPr>
            <a:r>
              <a:rPr lang="en-US" sz="698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E-commerce in Nepal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6684564" y="496756"/>
            <a:ext cx="223236" cy="22323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692871" y="8485233"/>
            <a:ext cx="345156" cy="34515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684564" y="9301438"/>
            <a:ext cx="1971124" cy="1971124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13762672" y="5821831"/>
            <a:ext cx="4167004" cy="2666883"/>
          </a:xfrm>
          <a:custGeom>
            <a:avLst/>
            <a:gdLst/>
            <a:ahLst/>
            <a:cxnLst/>
            <a:rect l="l" t="t" r="r" b="b"/>
            <a:pathLst>
              <a:path w="4167004" h="2666883">
                <a:moveTo>
                  <a:pt x="0" y="0"/>
                </a:moveTo>
                <a:lnTo>
                  <a:pt x="4167004" y="0"/>
                </a:lnTo>
                <a:lnTo>
                  <a:pt x="4167004" y="2666883"/>
                </a:lnTo>
                <a:lnTo>
                  <a:pt x="0" y="26668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7158466" y="1928914"/>
            <a:ext cx="3214586" cy="3214586"/>
          </a:xfrm>
          <a:custGeom>
            <a:avLst/>
            <a:gdLst/>
            <a:ahLst/>
            <a:cxnLst/>
            <a:rect l="l" t="t" r="r" b="b"/>
            <a:pathLst>
              <a:path w="3214586" h="3214586">
                <a:moveTo>
                  <a:pt x="0" y="0"/>
                </a:moveTo>
                <a:lnTo>
                  <a:pt x="3214586" y="0"/>
                </a:lnTo>
                <a:lnTo>
                  <a:pt x="3214586" y="3214586"/>
                </a:lnTo>
                <a:lnTo>
                  <a:pt x="0" y="32145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1219209" y="2250596"/>
            <a:ext cx="7068791" cy="2084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MeroShopping –</a:t>
            </a:r>
          </a:p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An online store providing electronics, fashion, and daily-use products with reliable delivery services.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308037" y="5865904"/>
            <a:ext cx="7068791" cy="5378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Foodmandu: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553147" y="6438933"/>
            <a:ext cx="7068791" cy="20313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  <a:spcBef>
                <a:spcPct val="0"/>
              </a:spcBef>
            </a:pPr>
            <a:r>
              <a:rPr lang="en-US" sz="2900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Foodmandu is Nepal’s first online food delivery service. It delivers meals and groceries from various restaurants across major cities.</a:t>
            </a:r>
          </a:p>
        </p:txBody>
      </p:sp>
      <p:pic>
        <p:nvPicPr>
          <p:cNvPr id="20" name="Picture 19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2019300"/>
            <a:ext cx="6526530" cy="6451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30D33">
                <a:alpha val="100000"/>
              </a:srgbClr>
            </a:gs>
            <a:gs pos="100000">
              <a:srgbClr val="003537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028700"/>
            <a:ext cx="650744" cy="515862"/>
          </a:xfrm>
          <a:custGeom>
            <a:avLst/>
            <a:gdLst/>
            <a:ahLst/>
            <a:cxnLst/>
            <a:rect l="l" t="t" r="r" b="b"/>
            <a:pathLst>
              <a:path w="650744" h="515862">
                <a:moveTo>
                  <a:pt x="0" y="0"/>
                </a:moveTo>
                <a:lnTo>
                  <a:pt x="650744" y="0"/>
                </a:lnTo>
                <a:lnTo>
                  <a:pt x="650744" y="515862"/>
                </a:lnTo>
                <a:lnTo>
                  <a:pt x="0" y="5158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4765560" y="7841682"/>
            <a:ext cx="6337256" cy="0"/>
          </a:xfrm>
          <a:prstGeom prst="line">
            <a:avLst/>
          </a:prstGeom>
          <a:ln w="66675" cap="flat">
            <a:gradFill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880696" y="7473060"/>
            <a:ext cx="3047228" cy="737246"/>
            <a:chOff x="0" y="0"/>
            <a:chExt cx="1679757" cy="406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79757" cy="406400"/>
            </a:xfrm>
            <a:custGeom>
              <a:avLst/>
              <a:gdLst/>
              <a:ahLst/>
              <a:cxnLst/>
              <a:rect l="l" t="t" r="r" b="b"/>
              <a:pathLst>
                <a:path w="1679757" h="406400">
                  <a:moveTo>
                    <a:pt x="1476557" y="0"/>
                  </a:moveTo>
                  <a:cubicBezTo>
                    <a:pt x="1588781" y="0"/>
                    <a:pt x="1679757" y="90976"/>
                    <a:pt x="1679757" y="203200"/>
                  </a:cubicBezTo>
                  <a:cubicBezTo>
                    <a:pt x="1679757" y="315424"/>
                    <a:pt x="1588781" y="406400"/>
                    <a:pt x="147655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1679757" cy="454025"/>
            </a:xfrm>
            <a:prstGeom prst="rect">
              <a:avLst/>
            </a:prstGeom>
          </p:spPr>
          <p:txBody>
            <a:bodyPr lIns="31690" tIns="31690" rIns="31690" bIns="31690" rtlCol="0" anchor="ctr"/>
            <a:lstStyle/>
            <a:p>
              <a:pPr marL="0" lvl="0" indent="0" algn="ctr">
                <a:lnSpc>
                  <a:spcPts val="3220"/>
                </a:lnSpc>
                <a:spcBef>
                  <a:spcPct val="0"/>
                </a:spcBef>
              </a:pPr>
              <a:r>
                <a:rPr lang="en-US" sz="2300" spc="147">
                  <a:solidFill>
                    <a:srgbClr val="000000"/>
                  </a:solidFill>
                  <a:latin typeface="Montserrat" panose="00000500000000000000"/>
                  <a:ea typeface="Montserrat" panose="00000500000000000000"/>
                  <a:cs typeface="Montserrat" panose="00000500000000000000"/>
                  <a:sym typeface="Montserrat" panose="00000500000000000000"/>
                </a:rPr>
                <a:t>Aashish Subedi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880696" y="3252136"/>
            <a:ext cx="12682850" cy="3748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635"/>
              </a:lnSpc>
            </a:pPr>
            <a:r>
              <a:rPr lang="en-US" sz="13305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Thank You For Attention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80696" y="1055868"/>
            <a:ext cx="4225392" cy="41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</a:pPr>
            <a:r>
              <a:rPr lang="en-US" sz="2455" b="1">
                <a:solidFill>
                  <a:srgbClr val="FFFFFF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E-commerce in Nepal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254367" y="8594705"/>
            <a:ext cx="425077" cy="425077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382629" y="9054460"/>
            <a:ext cx="203840" cy="20384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836531" y="3923285"/>
            <a:ext cx="412262" cy="412262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-418546" y="8807243"/>
            <a:ext cx="1971124" cy="1971124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4EA46A">
                    <a:alpha val="100000"/>
                  </a:srgbClr>
                </a:gs>
                <a:gs pos="100000">
                  <a:srgbClr val="005C5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20" name="TextBox 2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321</Words>
  <Application>Microsoft Office PowerPoint</Application>
  <PresentationFormat>Custom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Open Sans</vt:lpstr>
      <vt:lpstr>Montserrat</vt:lpstr>
      <vt:lpstr>Poppins Bold</vt:lpstr>
      <vt:lpstr>Montserrat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Green Modern Bold Digital Marketing Presentation</dc:title>
  <dc:creator/>
  <cp:lastModifiedBy>engineering ssbs</cp:lastModifiedBy>
  <cp:revision>4</cp:revision>
  <dcterms:created xsi:type="dcterms:W3CDTF">2006-08-16T00:00:00Z</dcterms:created>
  <dcterms:modified xsi:type="dcterms:W3CDTF">2025-11-21T06:20:16Z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E48F26EAC8F6437FBDA9A656B72E0372_12</vt:lpwstr>
  </property>
  <property fmtid="{D5CDD505-2E9C-101B-9397-08002B2CF9AE}" pid="3" name="KSOProductBuildVer">
    <vt:lpwstr>2057-12.2.0.23155</vt:lpwstr>
  </property>
</Properties>
</file>

<file path=docProps/thumbnail.jpeg>
</file>